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5B7F75-483D-4677-BC9E-052642B58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00DDE35-D64C-4DC0-861E-975681C71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31AAB11-2B40-4E1B-A097-47BB71FF4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C58CA5-D6BC-4E15-90A0-1010BF2E2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6EBC37-DF0B-484C-BE82-FCDA8AF7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895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9EC895-7761-484D-920E-102FEE2B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ED3FFB5-D71B-4CC4-A942-2016322A1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CE14B67-1456-4950-B234-82C09A0B3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298BB8-91A0-49D5-8150-DC8B7C978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3A83D01-A198-4661-B7DC-5917E6C29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37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79E146D-0E9C-4BF6-BCA2-A4F746F00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5695D9C-A36F-4178-BD5C-FAA524D91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F1AD879-3DE4-412D-89DD-748FA6AC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25B11F-2073-42D4-8A26-9AD5BD035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C69DD83-F157-48F3-8EE0-F4FBEB739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787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ACF3B0D-4C16-4B55-9AB2-5048D99E3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8124997-22D4-4C57-BB1B-E4AA4A278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A28BC18-9156-45B6-B1FB-56F5FBD4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B5E0888-62F4-48BC-A2F8-BEF0B6996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033C1E4-AE0C-4334-A934-BD269FDA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4686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ECD5DA-46D2-4D21-83D7-02EA2E6D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79DCD90-BDD8-4A79-9307-7B2D3B08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640370-B930-4BC9-A9DC-CC5F64D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58F585-55D0-4756-B882-A5D0D088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B0D29A5-157F-4878-BAF5-0AF5E14F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1042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89DB23-59EA-41FC-A963-1CA421273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1B9D5A-90C6-464C-A78F-7CF4A2659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B58F16F-73D5-4F16-B856-5F64A2320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3BF14DB-233C-443E-B3FE-672BB4AB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81133E8-085D-4281-BBC5-26E4504BF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688BFB7-F050-44B7-83B8-E35FC373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5855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1B25BC-2F2F-4667-89B7-A06563F2A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BAAB9DF-9C58-4911-A5F8-0C106886E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AF2F46A-0886-432A-9E3A-FA10D2A49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3504EBD-7AAB-496E-9EB0-7C8D203F73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142827D-29A6-4B1C-B825-880DB35E30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3C6929F7-5F94-4625-BF25-0EA09765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20841FC-7AF4-4A01-B204-791B094B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96BEFB3-DF8C-4825-ABDC-73E4C57B9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23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79A51B-1364-4977-AEF2-94F91BCFB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2B1D0A4-304D-4C08-8D8E-22794782C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C751FB0-EF3F-47B5-899A-9069AC8B5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9E89D7-3A7F-4A97-BEF8-8FB4EB708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469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29A931F-C5D1-4E4F-90B6-746AB76B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7B10C7C-9434-4338-9CA5-736F5DA9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8FD414-DBFD-4B24-9939-DE251665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274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9041C1-EA23-4C68-9E86-FE8CEC5F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19E66B-094A-411F-BABD-06CCF4A61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2F483931-823D-48B2-9718-4B1F8AB3A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E773844-E613-478F-BA6D-D3978C023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AF0CA24-FBC1-43B2-99CF-24A82A29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89A6C8-9C23-4AF3-8FCF-657EE35F7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21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E47066F-BB2B-4D37-BD19-0D8C24E08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CA4204F7-ED37-40A4-8252-A65E31098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B582DD-2984-4CC6-9E2C-477689EF5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A9CF74B-E38F-442F-81B8-16A7D3C76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EC0E9DF-631C-4F16-AD00-FF636769A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9C53BC9-64FE-48B3-97AF-71BB013C7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904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5F2CC89-C2D6-4C5C-A2C7-D8362B90D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4A4E7B7-3829-4262-9A66-4EBB32D5D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1B495A-A12F-48E9-83A9-B7F7D7932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6BEC5-AB2E-4D15-8EE1-5B6EC7739E8A}" type="datetimeFigureOut">
              <a:rPr kumimoji="1" lang="ja-JP" altLang="en-US" smtClean="0"/>
              <a:t>2020/2/7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C463DE-78FB-43E6-B8E5-B7C742C2D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B93AB1F-959F-4BCA-8C76-55C6C572F2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1DABD-3A7E-4F24-A814-976E2AA6555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358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2808A4F-432B-4EB7-B801-E8654AADB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161925"/>
            <a:ext cx="12030075" cy="1057275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rgbClr val="7030A0"/>
                </a:solidFill>
              </a:rPr>
              <a:t>健康</a:t>
            </a:r>
            <a:r>
              <a:rPr kumimoji="1" lang="en-US" altLang="ja-JP" b="1" dirty="0">
                <a:solidFill>
                  <a:srgbClr val="7030A0"/>
                </a:solidFill>
              </a:rPr>
              <a:t>ABC</a:t>
            </a:r>
            <a:r>
              <a:rPr kumimoji="1" lang="ja-JP" altLang="en-US" b="1" dirty="0">
                <a:solidFill>
                  <a:srgbClr val="7030A0"/>
                </a:solidFill>
              </a:rPr>
              <a:t>運動（</a:t>
            </a:r>
            <a:r>
              <a:rPr kumimoji="1" lang="en-US" altLang="ja-JP" b="1" dirty="0">
                <a:solidFill>
                  <a:srgbClr val="7030A0"/>
                </a:solidFill>
              </a:rPr>
              <a:t>anti-</a:t>
            </a:r>
            <a:r>
              <a:rPr kumimoji="1" lang="en-US" altLang="ja-JP" b="1" dirty="0" err="1">
                <a:solidFill>
                  <a:srgbClr val="7030A0"/>
                </a:solidFill>
              </a:rPr>
              <a:t>boke,anti</a:t>
            </a:r>
            <a:r>
              <a:rPr kumimoji="1" lang="en-US" altLang="ja-JP" b="1" dirty="0">
                <a:solidFill>
                  <a:srgbClr val="7030A0"/>
                </a:solidFill>
              </a:rPr>
              <a:t>-cancer)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00EDD54-B3B8-4183-B91D-E44F72ED2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250" y="1343025"/>
            <a:ext cx="11868150" cy="5514975"/>
          </a:xfrm>
        </p:spPr>
        <p:txBody>
          <a:bodyPr>
            <a:normAutofit/>
          </a:bodyPr>
          <a:lstStyle/>
          <a:p>
            <a:r>
              <a:rPr kumimoji="1" lang="ja-JP" altLang="en-US" sz="4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１）今までの老人医療はボケを待つ医療です。ボケないで人生を送る</a:t>
            </a:r>
            <a:r>
              <a:rPr kumimoji="1" lang="ja-JP" altLang="en-US" sz="44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医療</a:t>
            </a:r>
            <a:r>
              <a:rPr kumimoji="1" lang="ja-JP" altLang="en-US" sz="4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</a:t>
            </a:r>
            <a:r>
              <a:rPr lang="ja-JP" altLang="en-US" sz="4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変革</a:t>
            </a:r>
            <a:r>
              <a:rPr kumimoji="1" lang="ja-JP" altLang="en-US" sz="4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しましょう。</a:t>
            </a:r>
            <a:endParaRPr kumimoji="1" lang="en-US" altLang="ja-JP" sz="4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32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（老人施設ではボケを推進する医療行為が可なりされている）</a:t>
            </a:r>
            <a:endParaRPr kumimoji="1" lang="en-US" altLang="ja-JP" sz="4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44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２）癌も“癌に罹るのを待つような医療”は止めましょう。</a:t>
            </a:r>
            <a:endParaRPr lang="en-US" altLang="ja-JP" sz="44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（早期発見早期手術の真意）</a:t>
            </a:r>
            <a:endParaRPr kumimoji="1" lang="en-US" altLang="ja-JP" sz="36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kumimoji="1" lang="ja-JP" altLang="en-US" sz="4400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３）病理形態医学から機能医学への転換が</a:t>
            </a:r>
            <a:r>
              <a:rPr lang="ja-JP" altLang="en-US" sz="4400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はじまっています</a:t>
            </a:r>
            <a:r>
              <a:rPr kumimoji="1" lang="ja-JP" altLang="en-US" sz="4400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2454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66C138-6619-4BA7-9940-952FE4F13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676"/>
            <a:ext cx="12077700" cy="1104900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solidFill>
                  <a:srgbClr val="7030A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癌の予知予防は</a:t>
            </a:r>
            <a:r>
              <a:rPr kumimoji="1" lang="en-US" altLang="ja-JP" b="1" dirty="0">
                <a:solidFill>
                  <a:srgbClr val="7030A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TMCA</a:t>
            </a:r>
            <a:r>
              <a:rPr kumimoji="1" lang="ja-JP" altLang="en-US" b="1" dirty="0">
                <a:solidFill>
                  <a:srgbClr val="7030A0"/>
                </a:solidFill>
                <a:latin typeface="HGP行書体" panose="03000600000000000000" pitchFamily="66" charset="-128"/>
                <a:ea typeface="HGP行書体" panose="03000600000000000000" pitchFamily="66" charset="-128"/>
              </a:rPr>
              <a:t>検診で簡単にできる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7F6EB9-7F4C-46C4-8DA6-95BD83E2A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57300"/>
            <a:ext cx="12306300" cy="5534024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１</a:t>
            </a:r>
            <a:r>
              <a:rPr kumimoji="1" lang="ja-JP" altLang="en-US" dirty="0"/>
              <a:t>）血液と尿の検査だけです。血液は古い腫瘍マーカーと違い、特異的腫瘍マーカーと関連的腫瘍マーカーと増殖的腫瘍マーカーの</a:t>
            </a:r>
            <a:r>
              <a:rPr kumimoji="1" lang="en-US" altLang="ja-JP" dirty="0"/>
              <a:t>3</a:t>
            </a:r>
            <a:r>
              <a:rPr lang="ja-JP" altLang="en-US" dirty="0"/>
              <a:t>種</a:t>
            </a:r>
            <a:r>
              <a:rPr kumimoji="1" lang="ja-JP" altLang="en-US" dirty="0"/>
              <a:t>類を組み合わせて</a:t>
            </a:r>
            <a:r>
              <a:rPr kumimoji="1" lang="ja-JP" altLang="en-US" b="1" dirty="0"/>
              <a:t>（</a:t>
            </a:r>
            <a:r>
              <a:rPr kumimoji="1" lang="en-US" altLang="ja-JP" b="1" dirty="0"/>
              <a:t>TMCA)</a:t>
            </a:r>
            <a:r>
              <a:rPr kumimoji="1" lang="ja-JP" altLang="en-US" b="1" dirty="0"/>
              <a:t>実行をする</a:t>
            </a:r>
            <a:r>
              <a:rPr kumimoji="1" lang="ja-JP" altLang="en-US" dirty="0"/>
              <a:t>のです。</a:t>
            </a:r>
            <a:r>
              <a:rPr kumimoji="1" lang="en-US" altLang="ja-JP" dirty="0"/>
              <a:t>1</a:t>
            </a:r>
            <a:r>
              <a:rPr kumimoji="1" lang="ja-JP" altLang="en-US" dirty="0"/>
              <a:t>回の検査ですから、全身の検査がこれに変えられるわけですから、簡単に言えば、</a:t>
            </a:r>
            <a:r>
              <a:rPr kumimoji="1" lang="en-US" altLang="ja-JP" dirty="0"/>
              <a:t>1</a:t>
            </a:r>
            <a:r>
              <a:rPr kumimoji="1" lang="ja-JP" altLang="en-US" dirty="0"/>
              <a:t>回あたり、</a:t>
            </a:r>
            <a:r>
              <a:rPr kumimoji="1" lang="en-US" altLang="ja-JP" dirty="0"/>
              <a:t>200</a:t>
            </a:r>
            <a:r>
              <a:rPr kumimoji="1" lang="ja-JP" altLang="en-US" dirty="0"/>
              <a:t>万円の利益です。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しかも、癌の危険度だけでなく、宿主因子の程度もわかりますので。対処も見つかります。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２</a:t>
            </a:r>
            <a:r>
              <a:rPr lang="ja-JP" altLang="en-US" dirty="0"/>
              <a:t>）</a:t>
            </a:r>
            <a:r>
              <a:rPr lang="ja-JP" altLang="en-US" b="1" dirty="0"/>
              <a:t>臓器別の画像診断</a:t>
            </a:r>
            <a:r>
              <a:rPr lang="ja-JP" altLang="en-US" dirty="0"/>
              <a:t>では</a:t>
            </a:r>
            <a:r>
              <a:rPr lang="en-US" altLang="ja-JP" dirty="0"/>
              <a:t>CT</a:t>
            </a:r>
            <a:r>
              <a:rPr lang="ja-JP" altLang="en-US" dirty="0"/>
              <a:t>などの放射線検査が入りますので、莫大な放射線の被爆と、</a:t>
            </a:r>
            <a:r>
              <a:rPr lang="en-US" altLang="ja-JP" dirty="0"/>
              <a:t>6</a:t>
            </a:r>
            <a:r>
              <a:rPr lang="ja-JP" altLang="en-US" dirty="0"/>
              <a:t>ケ月間の時間がかかります。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画像診断はあるかないかだけ</a:t>
            </a:r>
            <a:r>
              <a:rPr kumimoji="1" lang="ja-JP" altLang="en-US" dirty="0"/>
              <a:t>ですが、</a:t>
            </a:r>
            <a:r>
              <a:rPr kumimoji="1" lang="en-US" altLang="ja-JP" dirty="0"/>
              <a:t>TMCA</a:t>
            </a:r>
            <a:r>
              <a:rPr kumimoji="1" lang="ja-JP" altLang="en-US" dirty="0"/>
              <a:t>検査ではその人の危険度に応じた対処方法も見つかります。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（世界の</a:t>
            </a:r>
            <a:r>
              <a:rPr lang="en-US" altLang="ja-JP" dirty="0"/>
              <a:t>CT</a:t>
            </a:r>
            <a:r>
              <a:rPr lang="ja-JP" altLang="en-US" dirty="0"/>
              <a:t>は</a:t>
            </a:r>
            <a:r>
              <a:rPr lang="en-US" altLang="ja-JP" dirty="0"/>
              <a:t>14</a:t>
            </a:r>
            <a:r>
              <a:rPr lang="ja-JP" altLang="en-US" dirty="0"/>
              <a:t>千台、その内、</a:t>
            </a:r>
            <a:r>
              <a:rPr lang="en-US" altLang="ja-JP" dirty="0"/>
              <a:t>4</a:t>
            </a:r>
            <a:r>
              <a:rPr lang="ja-JP" altLang="en-US" dirty="0"/>
              <a:t>割が日本にある）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8292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205BCD-C5B1-4955-9760-B158D253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85725"/>
            <a:ext cx="12077700" cy="1000125"/>
          </a:xfrm>
        </p:spPr>
        <p:txBody>
          <a:bodyPr/>
          <a:lstStyle/>
          <a:p>
            <a:r>
              <a:rPr kumimoji="1" lang="ja-JP" altLang="en-US" b="1" dirty="0"/>
              <a:t>癌の宿主因子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A6EBFB-53D4-4608-AF79-D7A711784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181100"/>
            <a:ext cx="12077699" cy="567690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dirty="0"/>
              <a:t>1</a:t>
            </a:r>
            <a:r>
              <a:rPr kumimoji="1" lang="ja-JP" altLang="en-US" b="1" dirty="0"/>
              <a:t>）ビタミン</a:t>
            </a:r>
            <a:r>
              <a:rPr kumimoji="1" lang="en-US" altLang="ja-JP" b="1" dirty="0"/>
              <a:t>A</a:t>
            </a:r>
            <a:r>
              <a:rPr kumimoji="1" lang="ja-JP" altLang="en-US" dirty="0"/>
              <a:t>が</a:t>
            </a:r>
            <a:r>
              <a:rPr kumimoji="1" lang="en-US" altLang="ja-JP" dirty="0"/>
              <a:t>300IU/dL</a:t>
            </a:r>
            <a:r>
              <a:rPr kumimoji="1" lang="ja-JP" altLang="en-US" dirty="0"/>
              <a:t>が必要、</a:t>
            </a:r>
            <a:r>
              <a:rPr kumimoji="1" lang="en-US" altLang="ja-JP" dirty="0"/>
              <a:t>200</a:t>
            </a:r>
            <a:r>
              <a:rPr kumimoji="1" lang="ja-JP" altLang="en-US" dirty="0"/>
              <a:t>以下ですと癌に罹りやすい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/>
              <a:t>2</a:t>
            </a:r>
            <a:r>
              <a:rPr lang="ja-JP" altLang="en-US" b="1" dirty="0"/>
              <a:t>）ビタミン</a:t>
            </a:r>
            <a:r>
              <a:rPr lang="en-US" altLang="ja-JP" b="1" dirty="0"/>
              <a:t>C</a:t>
            </a:r>
            <a:r>
              <a:rPr lang="ja-JP" altLang="en-US" dirty="0"/>
              <a:t>は絶えず必要です。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高濃度ビタミン</a:t>
            </a:r>
            <a:r>
              <a:rPr kumimoji="1" lang="en-US" altLang="ja-JP" dirty="0"/>
              <a:t>C</a:t>
            </a:r>
            <a:r>
              <a:rPr kumimoji="1" lang="ja-JP" altLang="en-US" dirty="0"/>
              <a:t>で簡単に消失することがあります。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/>
              <a:t>3</a:t>
            </a:r>
            <a:r>
              <a:rPr lang="ja-JP" altLang="en-US" b="1" dirty="0"/>
              <a:t>）ビタミン</a:t>
            </a:r>
            <a:r>
              <a:rPr lang="en-US" altLang="ja-JP" b="1" dirty="0"/>
              <a:t>D</a:t>
            </a:r>
            <a:r>
              <a:rPr lang="ja-JP" altLang="en-US" dirty="0"/>
              <a:t>は</a:t>
            </a:r>
            <a:r>
              <a:rPr lang="en-US" altLang="ja-JP" dirty="0"/>
              <a:t>30ng/ml</a:t>
            </a:r>
            <a:r>
              <a:rPr lang="ja-JP" altLang="en-US" dirty="0"/>
              <a:t>以上が必要です、認知症に罹らないためには</a:t>
            </a:r>
            <a:r>
              <a:rPr lang="en-US" altLang="ja-JP" dirty="0"/>
              <a:t>60ng/ml</a:t>
            </a:r>
            <a:r>
              <a:rPr lang="ja-JP" altLang="en-US" dirty="0"/>
              <a:t>以上が必要です。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４）サイクリック</a:t>
            </a:r>
            <a:r>
              <a:rPr kumimoji="1" lang="en-US" altLang="ja-JP" b="1" dirty="0"/>
              <a:t>AMP</a:t>
            </a:r>
            <a:r>
              <a:rPr kumimoji="1" lang="ja-JP" altLang="en-US" dirty="0"/>
              <a:t>は</a:t>
            </a:r>
            <a:r>
              <a:rPr kumimoji="1" lang="en-US" altLang="ja-JP" dirty="0"/>
              <a:t>25pgmol</a:t>
            </a:r>
            <a:r>
              <a:rPr kumimoji="1" lang="ja-JP" altLang="en-US" dirty="0"/>
              <a:t>が必要です。これがひくければ大体、免疫は低い。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５）白血球が低い（</a:t>
            </a:r>
            <a:r>
              <a:rPr lang="en-US" altLang="ja-JP" b="1" dirty="0"/>
              <a:t>4000</a:t>
            </a:r>
            <a:r>
              <a:rPr lang="ja-JP" altLang="en-US" b="1" dirty="0"/>
              <a:t>以下）</a:t>
            </a:r>
            <a:r>
              <a:rPr lang="ja-JP" altLang="en-US" dirty="0"/>
              <a:t>：多くの病院の医師は白血球が高いことは指摘するが、低いことは指摘しないが、この場合には免疫が低いはず。強く抑制されていれば、帯状疱疹ウイルスの感染があり得る。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8087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9EF415-21E7-450A-B46E-AD044A6D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" y="1"/>
            <a:ext cx="11944350" cy="1019174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1D1F27B-2E84-4E80-92A3-7ABAACBFCB9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2875"/>
            <a:ext cx="12077700" cy="662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20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83053C-28CD-4AC2-96BD-3A776F5B3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B9DB3EC-2016-495F-80CD-8860637B25E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" y="190500"/>
            <a:ext cx="11668125" cy="666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71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8E69B0E-859B-4DEE-A3E6-5B108ECD8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E5C71B2-C677-41AE-9C68-916CAABF92C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" y="104775"/>
            <a:ext cx="120491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92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779113-2AC4-4895-9CD2-5BC6B063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676"/>
            <a:ext cx="12192000" cy="952500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認知症、いわゆるボケです、別名、脳の糖尿病です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6B6EA9-A09C-4693-B2F2-3B7EC18FC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19176"/>
            <a:ext cx="12191999" cy="57721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b="1" dirty="0"/>
              <a:t>１）</a:t>
            </a:r>
            <a:r>
              <a:rPr kumimoji="1" lang="ja-JP" altLang="en-US" dirty="0"/>
              <a:t>いわゆるボケは、脳にアミロイドが貯まって、神経が駄目になるという説。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別に</a:t>
            </a:r>
            <a:r>
              <a:rPr lang="ja-JP" altLang="en-US" b="1" dirty="0"/>
              <a:t>アルツハイマー病（</a:t>
            </a:r>
            <a:r>
              <a:rPr lang="en-US" altLang="ja-JP" b="1" dirty="0"/>
              <a:t>AD)</a:t>
            </a:r>
            <a:r>
              <a:rPr lang="ja-JP" altLang="en-US" dirty="0"/>
              <a:t>とか言われてきて、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</a:t>
            </a:r>
            <a:r>
              <a:rPr lang="en-US" altLang="ja-JP" b="1" dirty="0"/>
              <a:t>a)</a:t>
            </a:r>
            <a:r>
              <a:rPr lang="ja-JP" altLang="en-US" dirty="0"/>
              <a:t>本態性の</a:t>
            </a:r>
            <a:r>
              <a:rPr lang="en-US" altLang="ja-JP" dirty="0" err="1"/>
              <a:t>AⅮ</a:t>
            </a:r>
            <a:r>
              <a:rPr lang="ja-JP" altLang="en-US" dirty="0"/>
              <a:t>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 </a:t>
            </a:r>
            <a:r>
              <a:rPr lang="en-US" altLang="ja-JP" b="1" dirty="0"/>
              <a:t>b)</a:t>
            </a:r>
            <a:r>
              <a:rPr lang="ja-JP" altLang="en-US" dirty="0"/>
              <a:t>血管性の</a:t>
            </a:r>
            <a:r>
              <a:rPr lang="en-US" altLang="ja-JP" dirty="0"/>
              <a:t>AD</a:t>
            </a:r>
            <a:r>
              <a:rPr lang="ja-JP" altLang="en-US" dirty="0"/>
              <a:t>などに分けられていました。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　ｃ）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しかし、効果的な治療はアリセププト以外はありませんでした。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２）</a:t>
            </a:r>
            <a:r>
              <a:rPr kumimoji="1" lang="ja-JP" altLang="en-US" dirty="0"/>
              <a:t>しかし、上のような</a:t>
            </a:r>
            <a:r>
              <a:rPr lang="ja-JP" altLang="en-US" dirty="0"/>
              <a:t>古い</a:t>
            </a:r>
            <a:r>
              <a:rPr kumimoji="1" lang="ja-JP" altLang="en-US" dirty="0"/>
              <a:t>分類ではなく、原因から分類して、治療をする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レコ</a:t>
            </a:r>
            <a:r>
              <a:rPr kumimoji="1" lang="en-US" altLang="ja-JP" dirty="0"/>
              <a:t>―</a:t>
            </a:r>
            <a:r>
              <a:rPr kumimoji="1" lang="ja-JP" altLang="en-US" dirty="0"/>
              <a:t>ド法をデールプレデセン医師が始めました。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　　</a:t>
            </a:r>
            <a:r>
              <a:rPr lang="en-US" altLang="ja-JP" b="1" dirty="0"/>
              <a:t>a)</a:t>
            </a:r>
            <a:r>
              <a:rPr lang="ja-JP" altLang="en-US" b="1" dirty="0"/>
              <a:t>炎症性の原因で生じる</a:t>
            </a:r>
            <a:endParaRPr lang="en-US" altLang="ja-JP" b="1" dirty="0"/>
          </a:p>
          <a:p>
            <a:pPr marL="0" indent="0">
              <a:buNone/>
            </a:pPr>
            <a:r>
              <a:rPr kumimoji="1" lang="ja-JP" altLang="en-US" b="1" dirty="0"/>
              <a:t>　　</a:t>
            </a:r>
            <a:r>
              <a:rPr kumimoji="1" lang="en-US" altLang="ja-JP" b="1" dirty="0"/>
              <a:t>b)</a:t>
            </a:r>
            <a:r>
              <a:rPr kumimoji="1" lang="ja-JP" altLang="en-US" b="1" dirty="0"/>
              <a:t>栄養素の不足など</a:t>
            </a:r>
            <a:endParaRPr kumimoji="1" lang="en-US" altLang="ja-JP" b="1" dirty="0"/>
          </a:p>
          <a:p>
            <a:pPr marL="0" indent="0">
              <a:buNone/>
            </a:pPr>
            <a:r>
              <a:rPr lang="ja-JP" altLang="en-US" b="1" dirty="0"/>
              <a:t>　　</a:t>
            </a:r>
            <a:r>
              <a:rPr lang="en-US" altLang="ja-JP" b="1" dirty="0"/>
              <a:t>c)</a:t>
            </a:r>
            <a:r>
              <a:rPr lang="ja-JP" altLang="en-US" b="1" dirty="0"/>
              <a:t>水銀、アルミなどの蓄積による</a:t>
            </a:r>
            <a:endParaRPr kumimoji="1" lang="ja-JP" altLang="en-US" b="1" dirty="0"/>
          </a:p>
        </p:txBody>
      </p:sp>
      <p:sp>
        <p:nvSpPr>
          <p:cNvPr id="4" name="矢印: 右カーブ 3">
            <a:extLst>
              <a:ext uri="{FF2B5EF4-FFF2-40B4-BE49-F238E27FC236}">
                <a16:creationId xmlns:a16="http://schemas.microsoft.com/office/drawing/2014/main" id="{79C5C781-7A91-4F25-9FC0-52E5F12F3A75}"/>
              </a:ext>
            </a:extLst>
          </p:cNvPr>
          <p:cNvSpPr/>
          <p:nvPr/>
        </p:nvSpPr>
        <p:spPr>
          <a:xfrm>
            <a:off x="723900" y="2200275"/>
            <a:ext cx="45719" cy="9715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矢印: 右カーブ 4">
            <a:extLst>
              <a:ext uri="{FF2B5EF4-FFF2-40B4-BE49-F238E27FC236}">
                <a16:creationId xmlns:a16="http://schemas.microsoft.com/office/drawing/2014/main" id="{A38FB117-3B40-457F-BD8A-7501907ABF3D}"/>
              </a:ext>
            </a:extLst>
          </p:cNvPr>
          <p:cNvSpPr/>
          <p:nvPr/>
        </p:nvSpPr>
        <p:spPr>
          <a:xfrm>
            <a:off x="609600" y="5572125"/>
            <a:ext cx="114300" cy="10668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5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9D68AD-8F68-4126-8FB1-8363B4D8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" y="1"/>
            <a:ext cx="11782425" cy="809624"/>
          </a:xfrm>
        </p:spPr>
        <p:txBody>
          <a:bodyPr/>
          <a:lstStyle/>
          <a:p>
            <a:r>
              <a:rPr kumimoji="1" lang="ja-JP" altLang="en-US" b="1" dirty="0"/>
              <a:t>依存性受容体と栄養サポートの中止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F8EDFE0-261D-469F-8B3F-157FD3B64334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33513" r="26715" b="44682"/>
          <a:stretch/>
        </p:blipFill>
        <p:spPr bwMode="auto">
          <a:xfrm>
            <a:off x="161925" y="1000125"/>
            <a:ext cx="11849100" cy="577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3122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54289A-E9C2-4275-B2AA-49548B29B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15800" cy="914399"/>
          </a:xfrm>
        </p:spPr>
        <p:txBody>
          <a:bodyPr>
            <a:normAutofit/>
          </a:bodyPr>
          <a:lstStyle/>
          <a:p>
            <a:r>
              <a:rPr kumimoji="1" lang="en-US" altLang="ja-JP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APP</a:t>
            </a:r>
            <a:r>
              <a:rPr kumimoji="1" lang="ja-JP" altLang="en-US" sz="3200" b="1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が酵素プロテアーゼによって、２つか、４つに切断される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AF8D3B3-18E2-4491-B23C-B4A7D3C15F6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5" t="62508" r="29656" b="11884"/>
          <a:stretch/>
        </p:blipFill>
        <p:spPr bwMode="auto">
          <a:xfrm>
            <a:off x="76200" y="742950"/>
            <a:ext cx="8772525" cy="6115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6205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ABBEC5-D172-4E3D-B76F-87955472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096750" cy="1123949"/>
          </a:xfrm>
        </p:spPr>
        <p:txBody>
          <a:bodyPr/>
          <a:lstStyle/>
          <a:p>
            <a:r>
              <a:rPr kumimoji="1" lang="ja-JP" altLang="en-US" b="1" u="sng" dirty="0">
                <a:solidFill>
                  <a:srgbClr val="7030A0"/>
                </a:solidFill>
              </a:rPr>
              <a:t>炎症によるもの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FB14AB6-F7B6-432D-80E0-FFB4D50D0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0624"/>
            <a:ext cx="12096750" cy="566737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１）</a:t>
            </a:r>
            <a:r>
              <a:rPr kumimoji="1" lang="ja-JP" altLang="en-US" dirty="0"/>
              <a:t>野菜油の炒め物による過酸化脂肪などによる。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２）</a:t>
            </a:r>
            <a:r>
              <a:rPr lang="ja-JP" altLang="en-US" dirty="0"/>
              <a:t>トランス脂肪酸、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３）</a:t>
            </a:r>
            <a:r>
              <a:rPr lang="en-US" altLang="ja-JP" dirty="0"/>
              <a:t>AGE</a:t>
            </a:r>
            <a:r>
              <a:rPr lang="ja-JP" altLang="en-US" dirty="0"/>
              <a:t>などは蛋白質の摂取過剰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４</a:t>
            </a:r>
            <a:r>
              <a:rPr kumimoji="1" lang="ja-JP" altLang="en-US" b="1" dirty="0"/>
              <a:t>）</a:t>
            </a:r>
            <a:r>
              <a:rPr kumimoji="1" lang="ja-JP" altLang="en-US" dirty="0"/>
              <a:t>口の歯周病菌などによるもの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５）</a:t>
            </a:r>
            <a:r>
              <a:rPr lang="ja-JP" altLang="en-US" dirty="0"/>
              <a:t>過酸化物の取りすぎ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ーーーーーーーーーーーー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オメガ３、クルクミン、生姜、</a:t>
            </a:r>
            <a:endParaRPr lang="en-US" altLang="ja-JP" b="1" dirty="0"/>
          </a:p>
          <a:p>
            <a:pPr marL="0" indent="0">
              <a:buNone/>
            </a:pPr>
            <a:r>
              <a:rPr lang="ja-JP" altLang="en-US" b="1" dirty="0"/>
              <a:t>ビート、ブロッコリー、海藻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076751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D636E4-2BEA-4438-911B-AEA6C74B5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1"/>
            <a:ext cx="11725275" cy="1152524"/>
          </a:xfrm>
        </p:spPr>
        <p:txBody>
          <a:bodyPr/>
          <a:lstStyle/>
          <a:p>
            <a:r>
              <a:rPr kumimoji="1" lang="ja-JP" altLang="en-US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栄養不足によるもの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613EEF-6182-4881-8E15-2A63F6097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5" y="1247774"/>
            <a:ext cx="11953875" cy="551497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１）</a:t>
            </a:r>
            <a:r>
              <a:rPr kumimoji="1" lang="ja-JP" altLang="en-US" dirty="0"/>
              <a:t>特に、ビタミン</a:t>
            </a:r>
            <a:r>
              <a:rPr kumimoji="1" lang="en-US" altLang="ja-JP" dirty="0"/>
              <a:t>D</a:t>
            </a:r>
            <a:r>
              <a:rPr kumimoji="1" lang="ja-JP" altLang="en-US" dirty="0"/>
              <a:t>の不足：認知症にならないためには</a:t>
            </a:r>
            <a:r>
              <a:rPr kumimoji="1" lang="en-US" altLang="ja-JP" dirty="0"/>
              <a:t>&gt;</a:t>
            </a:r>
            <a:r>
              <a:rPr kumimoji="1" lang="ja-JP" altLang="en-US" dirty="0"/>
              <a:t>６０</a:t>
            </a:r>
            <a:r>
              <a:rPr kumimoji="1" lang="en-US" altLang="ja-JP" dirty="0"/>
              <a:t>n</a:t>
            </a:r>
            <a:r>
              <a:rPr kumimoji="1" lang="ja-JP" altLang="en-US" dirty="0"/>
              <a:t>ｇ</a:t>
            </a:r>
            <a:r>
              <a:rPr kumimoji="1" lang="en-US" altLang="ja-JP" dirty="0"/>
              <a:t>/ml</a:t>
            </a:r>
          </a:p>
          <a:p>
            <a:pPr marL="0" indent="0">
              <a:buNone/>
            </a:pPr>
            <a:r>
              <a:rPr lang="en-US" altLang="ja-JP" b="1" dirty="0"/>
              <a:t>2) </a:t>
            </a:r>
            <a:r>
              <a:rPr lang="ja-JP" altLang="en-US" dirty="0"/>
              <a:t>葉酸不足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３）</a:t>
            </a:r>
            <a:r>
              <a:rPr kumimoji="1" lang="ja-JP" altLang="en-US" dirty="0"/>
              <a:t>ビタミン</a:t>
            </a:r>
            <a:r>
              <a:rPr kumimoji="1" lang="en-US" altLang="ja-JP" dirty="0"/>
              <a:t>C</a:t>
            </a:r>
            <a:r>
              <a:rPr kumimoji="1" lang="ja-JP" altLang="en-US" dirty="0"/>
              <a:t>の不足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４）</a:t>
            </a:r>
            <a:r>
              <a:rPr lang="ja-JP" altLang="en-US" dirty="0"/>
              <a:t>インスリン分解酵素の不足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b="1" dirty="0"/>
              <a:t>5</a:t>
            </a:r>
            <a:r>
              <a:rPr kumimoji="1" lang="ja-JP" altLang="en-US" b="1" dirty="0"/>
              <a:t>）</a:t>
            </a:r>
            <a:r>
              <a:rPr kumimoji="1" lang="ja-JP" altLang="en-US" dirty="0"/>
              <a:t>亜鉛の不足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/>
              <a:t>6</a:t>
            </a:r>
            <a:r>
              <a:rPr lang="ja-JP" altLang="en-US" b="1" dirty="0"/>
              <a:t>）</a:t>
            </a:r>
            <a:r>
              <a:rPr lang="ja-JP" altLang="en-US" dirty="0"/>
              <a:t>セレンの不足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７）</a:t>
            </a:r>
            <a:r>
              <a:rPr kumimoji="1" lang="ja-JP" altLang="en-US" dirty="0"/>
              <a:t>運動不足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/>
              <a:t>8</a:t>
            </a:r>
            <a:r>
              <a:rPr lang="ja-JP" altLang="en-US" b="1" dirty="0"/>
              <a:t>）</a:t>
            </a:r>
            <a:r>
              <a:rPr lang="ja-JP" altLang="en-US" dirty="0"/>
              <a:t>よい脂肪を取る（亜麻仁油、えごま油、シソ油、オメガ３）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644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A7CED6-9004-4444-993D-52073496C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" y="85726"/>
            <a:ext cx="11906250" cy="100965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重金属などのごみをためる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7E1329-0344-43A8-BCE5-445DFE1C0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74" y="1025524"/>
            <a:ext cx="11906249" cy="5832475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b="1" dirty="0"/>
              <a:t>１）</a:t>
            </a:r>
            <a:r>
              <a:rPr kumimoji="1" lang="ja-JP" altLang="en-US" dirty="0"/>
              <a:t>水銀、アルミニウム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２）</a:t>
            </a:r>
            <a:r>
              <a:rPr lang="ja-JP" altLang="en-US" dirty="0"/>
              <a:t>銅や鉄の過剰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b="1" dirty="0"/>
              <a:t>3</a:t>
            </a:r>
            <a:r>
              <a:rPr kumimoji="1" lang="ja-JP" altLang="en-US" b="1" dirty="0"/>
              <a:t>）</a:t>
            </a:r>
            <a:r>
              <a:rPr kumimoji="1" lang="ja-JP" altLang="en-US" dirty="0"/>
              <a:t>ホモシステインの過剰症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４）</a:t>
            </a:r>
            <a:r>
              <a:rPr lang="ja-JP" altLang="en-US" dirty="0"/>
              <a:t>グルテン、カゼインはやめる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b="1" dirty="0"/>
              <a:t>5)</a:t>
            </a:r>
            <a:r>
              <a:rPr kumimoji="1" lang="ja-JP" altLang="en-US" dirty="0"/>
              <a:t>多血症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ーーーーーーーーーーーーーーー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１）</a:t>
            </a:r>
            <a:r>
              <a:rPr kumimoji="1" lang="ja-JP" altLang="en-US" dirty="0"/>
              <a:t>解毒療法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b="1" dirty="0"/>
              <a:t>２）</a:t>
            </a:r>
            <a:r>
              <a:rPr lang="ja-JP" altLang="en-US" dirty="0"/>
              <a:t>キレート治療法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３）</a:t>
            </a:r>
            <a:r>
              <a:rPr kumimoji="1" lang="ja-JP" altLang="en-US" dirty="0"/>
              <a:t>昆布は食材としては重要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22103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8B16695-A8BE-47E5-B1CE-667729EA3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087225" cy="1066799"/>
          </a:xfrm>
        </p:spPr>
        <p:txBody>
          <a:bodyPr/>
          <a:lstStyle/>
          <a:p>
            <a:r>
              <a:rPr kumimoji="1" lang="ja-JP" altLang="en-US" b="1" dirty="0">
                <a:solidFill>
                  <a:srgbClr val="7030A0"/>
                </a:solidFill>
                <a:latin typeface="Arial Black" panose="020B0A04020102020204" pitchFamily="34" charset="0"/>
              </a:rPr>
              <a:t>癌治療にも大転換の時が来ました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BF1E5A3-6DA6-43B5-BD8C-9DE2B0D26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76" y="1066800"/>
            <a:ext cx="11877674" cy="5667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b="1" dirty="0"/>
              <a:t>1</a:t>
            </a:r>
            <a:r>
              <a:rPr kumimoji="1" lang="ja-JP" altLang="en-US" b="1" dirty="0"/>
              <a:t>）</a:t>
            </a:r>
            <a:r>
              <a:rPr kumimoji="1" lang="ja-JP" altLang="en-US" dirty="0"/>
              <a:t>今までは、病理形態学的な医療をしてきましたが、癌患者は増加して、癌死は増加するだけでした。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ja-JP" altLang="en-US" b="1" dirty="0"/>
              <a:t>画像診断による検査は、癌の第</a:t>
            </a:r>
            <a:r>
              <a:rPr lang="en-US" altLang="ja-JP" b="1" dirty="0"/>
              <a:t>2</a:t>
            </a:r>
            <a:r>
              <a:rPr lang="ja-JP" altLang="en-US" b="1" dirty="0"/>
              <a:t>次予防</a:t>
            </a:r>
            <a:r>
              <a:rPr lang="ja-JP" altLang="en-US" dirty="0"/>
              <a:t>ですから、癌死が減少することはないのです。火事に例えれば、煙が出たり、火が出てから消防車を呼ぶだけの消火作業です。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２）癌の第</a:t>
            </a:r>
            <a:r>
              <a:rPr kumimoji="1" lang="en-US" altLang="ja-JP" b="1" dirty="0"/>
              <a:t>1</a:t>
            </a:r>
            <a:r>
              <a:rPr kumimoji="1" lang="ja-JP" altLang="en-US" b="1" dirty="0"/>
              <a:t>次予防では</a:t>
            </a:r>
            <a:r>
              <a:rPr kumimoji="1" lang="ja-JP" altLang="en-US" dirty="0"/>
              <a:t>、癌に罹らないようにする生活習慣に変える。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lang="en-US" altLang="ja-JP" b="1" dirty="0"/>
              <a:t>a)</a:t>
            </a:r>
            <a:r>
              <a:rPr lang="ja-JP" altLang="en-US" dirty="0"/>
              <a:t>癌に罹る生活習慣はわかっているのですから、これを変更する</a:t>
            </a:r>
            <a:endParaRPr lang="en-US" altLang="ja-JP" dirty="0"/>
          </a:p>
          <a:p>
            <a:pPr marL="0" indent="0">
              <a:buNone/>
            </a:pPr>
            <a:r>
              <a:rPr kumimoji="1" lang="en-US" altLang="ja-JP" dirty="0"/>
              <a:t>  </a:t>
            </a:r>
            <a:r>
              <a:rPr kumimoji="1" lang="en-US" altLang="ja-JP" b="1" dirty="0"/>
              <a:t> b)</a:t>
            </a:r>
            <a:r>
              <a:rPr kumimoji="1" lang="ja-JP" altLang="en-US" dirty="0"/>
              <a:t>癌に罹る宿主因子が分かったのでっすからこれを改善する</a:t>
            </a: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/>
              <a:t>   c)</a:t>
            </a:r>
            <a:r>
              <a:rPr lang="ja-JP" altLang="en-US" dirty="0"/>
              <a:t>腫瘍マーカー検診（</a:t>
            </a:r>
            <a:r>
              <a:rPr lang="en-US" altLang="ja-JP" dirty="0"/>
              <a:t>TMCA)</a:t>
            </a:r>
            <a:r>
              <a:rPr lang="ja-JP" altLang="en-US" dirty="0"/>
              <a:t>で調べて危険度の高い人の危険度を減らす。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en-US" altLang="ja-JP" b="1" dirty="0"/>
              <a:t>d)</a:t>
            </a:r>
            <a:r>
              <a:rPr kumimoji="1" lang="ja-JP" altLang="en-US" dirty="0"/>
              <a:t>これが出来れば癌で死ぬ人はいなくなりますし、日本の人口減少も止まります。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9444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16E9EE-EB60-40EC-9B42-B9B98691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49" y="1"/>
            <a:ext cx="12011025" cy="1390649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日本人がしてきた食活動の歴史は、食のだらくでしかない。</a:t>
            </a:r>
            <a:br>
              <a:rPr kumimoji="1" lang="en-US" altLang="ja-JP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kumimoji="1"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国民にとって</a:t>
            </a:r>
            <a:r>
              <a:rPr kumimoji="1" lang="ja-JP" altLang="en-US" sz="3600" dirty="0">
                <a:solidFill>
                  <a:srgbClr val="C0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食とは何か</a:t>
            </a:r>
            <a:r>
              <a:rPr kumimoji="1"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！</a:t>
            </a:r>
            <a:r>
              <a:rPr kumimoji="1" lang="ja-JP" altLang="en-US" sz="2700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（知識，欲、誘惑に翻弄されている）</a:t>
            </a:r>
            <a:br>
              <a:rPr kumimoji="1" lang="en-US" altLang="ja-JP" sz="2700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kumimoji="1" lang="ja-JP" altLang="en-US" sz="2700" dirty="0">
                <a:solidFill>
                  <a:srgbClr val="7030A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ビタミンは歴史を作る背後を作っていた！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EE0CA5B-5A8E-4776-826E-1204DEEF2F8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04950"/>
            <a:ext cx="10725150" cy="535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022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1027</Words>
  <Application>Microsoft Office PowerPoint</Application>
  <PresentationFormat>ワイド画面</PresentationFormat>
  <Paragraphs>71</Paragraphs>
  <Slides>14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HGPｺﾞｼｯｸE</vt:lpstr>
      <vt:lpstr>HGP行書体</vt:lpstr>
      <vt:lpstr>游ゴシック</vt:lpstr>
      <vt:lpstr>游ゴシック Light</vt:lpstr>
      <vt:lpstr>Arial</vt:lpstr>
      <vt:lpstr>Arial Black</vt:lpstr>
      <vt:lpstr>Office テーマ</vt:lpstr>
      <vt:lpstr>健康ABC運動（anti-boke,anti-cancer)</vt:lpstr>
      <vt:lpstr>認知症、いわゆるボケです、別名、脳の糖尿病です</vt:lpstr>
      <vt:lpstr>依存性受容体と栄養サポートの中止</vt:lpstr>
      <vt:lpstr>APPが酵素プロテアーゼによって、２つか、４つに切断される</vt:lpstr>
      <vt:lpstr>炎症によるもの</vt:lpstr>
      <vt:lpstr>栄養不足によるもの</vt:lpstr>
      <vt:lpstr>重金属などのごみをためる</vt:lpstr>
      <vt:lpstr>癌治療にも大転換の時が来ました</vt:lpstr>
      <vt:lpstr>日本人がしてきた食活動の歴史は、食のだらくでしかない。 国民にとって食とは何か！（知識，欲、誘惑に翻弄されている） ビタミンは歴史を作る背後を作っていた！</vt:lpstr>
      <vt:lpstr>癌の予知予防はTMCA検診で簡単にできる</vt:lpstr>
      <vt:lpstr>癌の宿主因子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健康ABC運動（anti-boke,anti-cancer)</dc:title>
  <dc:creator>owner</dc:creator>
  <cp:lastModifiedBy>owner</cp:lastModifiedBy>
  <cp:revision>34</cp:revision>
  <dcterms:created xsi:type="dcterms:W3CDTF">2020-02-04T01:49:47Z</dcterms:created>
  <dcterms:modified xsi:type="dcterms:W3CDTF">2020-02-06T22:38:47Z</dcterms:modified>
</cp:coreProperties>
</file>